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9" r:id="rId5"/>
    <p:sldId id="267" r:id="rId6"/>
    <p:sldId id="268" r:id="rId7"/>
    <p:sldId id="261" r:id="rId8"/>
    <p:sldId id="262" r:id="rId9"/>
    <p:sldId id="263" r:id="rId10"/>
    <p:sldId id="264" r:id="rId11"/>
    <p:sldId id="257" r:id="rId12"/>
    <p:sldId id="258" r:id="rId13"/>
    <p:sldId id="259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результатов ЕГЭ за </a:t>
            </a:r>
            <a:r>
              <a:rPr lang="ru-RU" dirty="0" smtClean="0"/>
              <a:t>2019-2020 </a:t>
            </a:r>
            <a:r>
              <a:rPr lang="ru-RU" dirty="0" smtClean="0"/>
              <a:t>учебный год </a:t>
            </a:r>
            <a:r>
              <a:rPr lang="ru-RU" dirty="0" smtClean="0"/>
              <a:t>по СОШ</a:t>
            </a:r>
            <a:r>
              <a:rPr lang="ru-RU" dirty="0" smtClean="0"/>
              <a:t>№4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по УВР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Г.З.Халимова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Результаты ЕГЭ выпускников школ ЛМР в сравнении с результатами по РТ</a:t>
            </a:r>
          </a:p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076763"/>
              </p:ext>
            </p:extLst>
          </p:nvPr>
        </p:nvGraphicFramePr>
        <p:xfrm>
          <a:off x="285720" y="1357298"/>
          <a:ext cx="8568952" cy="463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1707"/>
                <a:gridCol w="1872367"/>
                <a:gridCol w="641707"/>
                <a:gridCol w="641707"/>
                <a:gridCol w="641707"/>
                <a:gridCol w="641707"/>
                <a:gridCol w="641707"/>
                <a:gridCol w="641707"/>
                <a:gridCol w="781071"/>
                <a:gridCol w="642494"/>
                <a:gridCol w="781071"/>
              </a:tblGrid>
              <a:tr h="2425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Средний балл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+/-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2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ЛМР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ЛМР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ЛМР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ЛМР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5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75,52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72,57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74,53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75,27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74,22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75,33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74,67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+0,66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25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56,92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55,68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57,01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57,59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64,18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63,95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59,87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59,50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+0,37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25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56,31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56,85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60,24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60,31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+0,47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7287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61,5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63,19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61,5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64,63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64,95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54,85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59,16 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-4,31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25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68,75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67,73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61,5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66,9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69,61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63,55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66,61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-3,06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3730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59,13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59,18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58,29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54,3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58,55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54,74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56,13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-1,39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25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59,2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59,36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59,12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65,66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64,09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+2,61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25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65,28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66,09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68,90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+5,9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0319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75,43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82,07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77,4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81,4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80,4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75,32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76,66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-1,34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214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 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62,54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60,73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62,67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63,3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61,23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64,7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63,41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+1,29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25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63,53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64,35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60,42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64,55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71,35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68,7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69,89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-1,19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25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(б)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Русский язык</a:t>
            </a:r>
          </a:p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80153226"/>
              </p:ext>
            </p:extLst>
          </p:nvPr>
        </p:nvGraphicFramePr>
        <p:xfrm>
          <a:off x="457200" y="1600200"/>
          <a:ext cx="8141826" cy="4968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0291"/>
                <a:gridCol w="1703845"/>
                <a:gridCol w="1703845"/>
                <a:gridCol w="1703845"/>
              </a:tblGrid>
              <a:tr h="31053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ОУ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0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№2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77,87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74,93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-2,94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№4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67,33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65,29</a:t>
                      </a:r>
                      <a:endParaRPr lang="ru-RU" sz="200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-2,04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№5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76,79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74,56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-2,23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№6</a:t>
                      </a:r>
                      <a:endParaRPr lang="ru-RU" sz="20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77,20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2,88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№7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77,30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76,71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-0,59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№8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73,71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68,04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-5,67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№10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69,47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73,43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3,96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Гимназия №11</a:t>
                      </a:r>
                      <a:endParaRPr lang="ru-RU" sz="20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75,50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76,08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0,58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лицей №12</a:t>
                      </a:r>
                      <a:endParaRPr lang="ru-RU" sz="20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77,04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77,79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Шугуровская</a:t>
                      </a:r>
                      <a:r>
                        <a:rPr lang="ru-RU" sz="20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20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72,96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77,88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Зеленорощинская</a:t>
                      </a:r>
                      <a:r>
                        <a:rPr lang="ru-RU" sz="20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20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68,83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75,55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Старокувакская</a:t>
                      </a:r>
                      <a:r>
                        <a:rPr lang="ru-RU" sz="20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20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71,50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71,80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Тимяшевская</a:t>
                      </a:r>
                      <a:r>
                        <a:rPr lang="ru-RU" sz="20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20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75,67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78,40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0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ЛМР</a:t>
                      </a:r>
                      <a:endParaRPr lang="ru-RU" sz="20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75,27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75,33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Математика (профильный уровень)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6088353"/>
              </p:ext>
            </p:extLst>
          </p:nvPr>
        </p:nvGraphicFramePr>
        <p:xfrm>
          <a:off x="467544" y="1637507"/>
          <a:ext cx="8352928" cy="47527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7043"/>
                <a:gridCol w="1090124"/>
                <a:gridCol w="918086"/>
                <a:gridCol w="1109974"/>
                <a:gridCol w="1109974"/>
                <a:gridCol w="1297727"/>
              </a:tblGrid>
              <a:tr h="31454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ОУ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сдававших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65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№2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68,8%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71,3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66,36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-4,94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33,3%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41,13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-8,97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47,2%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52,76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-15,04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№6</a:t>
                      </a:r>
                      <a:endParaRPr lang="ru-RU" sz="18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58,5%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69,71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63,3%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62,35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-3,45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0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34,5%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51,2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-15,2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0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№10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66,7%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Гимназия №11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42,3%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71,78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68,55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-3,23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лицей №12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63,2%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69,54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61,96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-7,58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Шугуровская</a:t>
                      </a:r>
                      <a:r>
                        <a:rPr lang="ru-RU" sz="18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18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58,8%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57,6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59,90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Зеленорощинская</a:t>
                      </a:r>
                      <a:r>
                        <a:rPr lang="ru-RU" sz="18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18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72,7%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53,5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66,13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12,63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Старокувакская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56,3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44,67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-11,63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0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Тимяшевская СОШ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63,4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-8,4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3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ЛМР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54,8%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64,18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59,87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-4,31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Средние баллы в разрезе школ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94047833"/>
              </p:ext>
            </p:extLst>
          </p:nvPr>
        </p:nvGraphicFramePr>
        <p:xfrm>
          <a:off x="457200" y="1600200"/>
          <a:ext cx="8424936" cy="4824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3350"/>
                <a:gridCol w="692036"/>
                <a:gridCol w="692850"/>
                <a:gridCol w="692036"/>
                <a:gridCol w="738444"/>
                <a:gridCol w="624461"/>
                <a:gridCol w="599222"/>
                <a:gridCol w="738444"/>
                <a:gridCol w="760427"/>
                <a:gridCol w="693666"/>
              </a:tblGrid>
              <a:tr h="3682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04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44,33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71,33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66,33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61,81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63,89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76,83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04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46,88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04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38,67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41,5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45,2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 №12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58,73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Шугуровская СОШ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57,33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Зеленорощинская СОШ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Старокувакская СОШ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28,5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2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Тимяшевская СОШ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256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ЛМР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60,53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54,85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54,74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66,71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75,32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68,67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Доля неудовлетворительных результатов в разрезе школ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52220792"/>
              </p:ext>
            </p:extLst>
          </p:nvPr>
        </p:nvGraphicFramePr>
        <p:xfrm>
          <a:off x="457200" y="1600200"/>
          <a:ext cx="8640960" cy="4876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8120"/>
                <a:gridCol w="1101800"/>
                <a:gridCol w="1101800"/>
                <a:gridCol w="1121950"/>
                <a:gridCol w="1121950"/>
                <a:gridCol w="1122670"/>
                <a:gridCol w="1122670"/>
              </a:tblGrid>
              <a:tr h="20819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Неудовлетворительные результаты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09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от общего числа результатов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от общего числа результатов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от общего числа результатов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№2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№4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№5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№6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№7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№8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№10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Гимназия №11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1,8%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лицей №12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Шугуровская СОШ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163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Зеленорощинская СОШ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9,8%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163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Старокувакская СОШ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5,6%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Тимяшевская СОШ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3%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08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2%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2%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ЕГЭ 2019-2020 </a:t>
            </a:r>
            <a:r>
              <a:rPr lang="ru-RU" dirty="0" err="1" smtClean="0"/>
              <a:t>уч</a:t>
            </a:r>
            <a:r>
              <a:rPr lang="ru-RU" dirty="0" smtClean="0"/>
              <a:t> года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Прошли порог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прошли порог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Матем</a:t>
                      </a:r>
                      <a:r>
                        <a:rPr lang="ru-RU" dirty="0" smtClean="0"/>
                        <a:t>(профиль)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Бамбурова</a:t>
                      </a:r>
                      <a:r>
                        <a:rPr lang="ru-RU" dirty="0" smtClean="0"/>
                        <a:t> И.В.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65,1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Гришина Л.Н.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общствознание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58,2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Якупова</a:t>
                      </a:r>
                      <a:r>
                        <a:rPr lang="ru-RU" dirty="0" smtClean="0"/>
                        <a:t> О.Н.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Чуклова</a:t>
                      </a:r>
                      <a:r>
                        <a:rPr lang="ru-RU" dirty="0" smtClean="0"/>
                        <a:t> Т.Н.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Гришина Л.Н.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Хуснуллина</a:t>
                      </a:r>
                      <a:r>
                        <a:rPr lang="ru-RU" dirty="0" smtClean="0"/>
                        <a:t> А.А.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Якупова</a:t>
                      </a:r>
                      <a:r>
                        <a:rPr lang="ru-RU" dirty="0" smtClean="0"/>
                        <a:t> О.Н.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ЕГЭ 2019-2020 </a:t>
            </a:r>
            <a:r>
              <a:rPr lang="ru-RU" dirty="0" err="1" smtClean="0"/>
              <a:t>уч</a:t>
            </a:r>
            <a:r>
              <a:rPr lang="ru-RU" dirty="0" smtClean="0"/>
              <a:t> года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Прошли порог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прошли порог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Информатика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Осипова</a:t>
                      </a:r>
                      <a:r>
                        <a:rPr lang="ru-RU" baseline="0" dirty="0" smtClean="0"/>
                        <a:t> О.В.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 Биология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Хамидуллина</a:t>
                      </a:r>
                      <a:r>
                        <a:rPr lang="ru-RU" baseline="0" dirty="0" smtClean="0"/>
                        <a:t> Р.Х.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Английский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Фадеева</a:t>
                      </a:r>
                      <a:r>
                        <a:rPr lang="ru-RU" baseline="0" dirty="0" smtClean="0"/>
                        <a:t> Л.Н.</a:t>
                      </a:r>
                    </a:p>
                    <a:p>
                      <a:r>
                        <a:rPr lang="ru-RU" baseline="0" dirty="0" err="1" smtClean="0"/>
                        <a:t>Слугина</a:t>
                      </a:r>
                      <a:r>
                        <a:rPr lang="ru-RU" baseline="0" dirty="0" smtClean="0"/>
                        <a:t> Е.М.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Сравнительные результаты с 2018-19 </a:t>
            </a:r>
            <a:r>
              <a:rPr lang="ru-RU" dirty="0" err="1" smtClean="0"/>
              <a:t>уч.годом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8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 балл 18-19уч.г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Ср. балл 19-20уч.год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разница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Матем</a:t>
                      </a:r>
                      <a:r>
                        <a:rPr lang="ru-RU" dirty="0" smtClean="0"/>
                        <a:t>(профиль)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41,1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65,1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общствознание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62,3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58,2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-4,1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+27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Литература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Физика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-3,8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+8.3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Сравнительные результаты с 2018-19 </a:t>
            </a:r>
            <a:r>
              <a:rPr lang="ru-RU" dirty="0" err="1" smtClean="0"/>
              <a:t>уч.годом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 балл 18-19уч.г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Ср. балл 19-20уч.год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разница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Информатика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33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-33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-8,2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Английский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+16,7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Сравнительный анализ с ЛМР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406640" cy="5492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/>
                <a:gridCol w="740664"/>
                <a:gridCol w="740664"/>
                <a:gridCol w="740664"/>
                <a:gridCol w="740664"/>
                <a:gridCol w="740664"/>
                <a:gridCol w="885262"/>
                <a:gridCol w="71438"/>
                <a:gridCol w="1000132"/>
                <a:gridCol w="1005824"/>
              </a:tblGrid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предмет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ЛМР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Динамика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Динамика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СОШ4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Разница ЛМР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Русский язык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75,27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75,33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74,67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+0,66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65,1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-10,2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Математика (пр)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64,18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59,87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-4,31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-18,77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60,24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60,03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-11,5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Химия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54,85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-0,45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59,16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-4,31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-7,85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Информатика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63,55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-5,25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66,61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3,06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-18,55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Биология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54,74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56,13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-1,39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-10,44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История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65,66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64,09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2,61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+0,6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География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82,07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Английский язык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75,32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-6,08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76,66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-1,34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-5,62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Обществознание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63,41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58,2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-6,5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68.6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69,89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-1,19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+0,3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Математика (баз)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80 и более баллов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62"/>
                <a:gridCol w="2820378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r>
                        <a:rPr lang="ru-RU" dirty="0" err="1" smtClean="0"/>
                        <a:t>пп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баллов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Хузиахметова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Якупова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О.Н.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Кабирова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Л.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Якупова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О.Н.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Кабирова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Л.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Анг.яз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Фадеева Л.Н.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Саушкина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Рус. яз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Гришина Л.Н.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Ханиева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З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Рус. яз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Гришина Л.Н.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Кабирова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Л.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Рус. яз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Гришина Л.Н.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Маврина Д.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Рус. яз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Гришина Л.Н.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Выводы и рекомендации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Работу по подготовке учащихся  к ЕГЭ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истории,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(учитель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Якупова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О.Н.)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английскому языку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,( учителя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Слугина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Е.М., Фадеева Л.Н), литературе(учитель Гришина Л.Н)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считать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удовлетворительной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Работу по подготовке учащихся  к ЕГЭ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химии( учитель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Чуклова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Т.Н.), обществознанию( учитель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Якупова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О.Н.)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)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считать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недостаточной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Работу по подготовке учащихся  к ЕГЭ по математике профильного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уровня(учитель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Бамбурова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И.В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.),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русскому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языку( учитель Гришина Л.Н.),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физике( учитель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Хуснуллина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А.А.),, информатике( учитель Осипова О.В.),,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биологии( учитель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Хамидуллина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Р.Х.)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неудовлетворительной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на </a:t>
            </a:r>
            <a:r>
              <a:rPr lang="ru-RU" dirty="0" smtClean="0"/>
              <a:t>2020-2021 </a:t>
            </a:r>
            <a:r>
              <a:rPr lang="ru-RU" dirty="0" smtClean="0"/>
              <a:t>учебный год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 </a:t>
            </a:r>
            <a:endParaRPr lang="ru-RU" sz="4400" dirty="0" smtClean="0"/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Продолжить работу по выявлению учащихся группы риска по предметам ЕГЭ для организации индивидуальной подготовки к сдаче экзаменов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Руководителям  ШМО: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провести анализ результатов ЕГЭ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года.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обеспечивать участие выпускников в муниципальных мероприятиях диагностики знаний по предметам ЕГЭ и использовать их результаты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работе.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взять под контроль администрации подготовку учащихся по математике профильного уровня,  физике, химии, информатике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биологии, русскому языку,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обществознанию.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усилить работу по выбору  выпускниками формы сдачи ЕГЭ по математике.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Заместителю директора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УВР,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руководителям ШМО выявить причины снижения или отсутствия роста результатов по предметам 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1246</Words>
  <Application>Microsoft Office PowerPoint</Application>
  <PresentationFormat>Экран (4:3)</PresentationFormat>
  <Paragraphs>858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Анализ результатов ЕГЭ за 2019-2020 учебный год по СОШ№4</vt:lpstr>
      <vt:lpstr>Результаты ЕГЭ выпускников школ ЛМР в сравнении с результатами по РТ </vt:lpstr>
      <vt:lpstr>Русский язык </vt:lpstr>
      <vt:lpstr>Математика (профильный уровень)</vt:lpstr>
      <vt:lpstr>Средние баллы в разрезе школ</vt:lpstr>
      <vt:lpstr>Доля неудовлетворительных результатов в разрезе школ</vt:lpstr>
      <vt:lpstr>Результаты ЕГЭ 2019-2020 уч года</vt:lpstr>
      <vt:lpstr>Результаты ЕГЭ 2019-2020 уч года</vt:lpstr>
      <vt:lpstr>Сравнительные результаты с 2018-19 уч.годом</vt:lpstr>
      <vt:lpstr>Сравнительные результаты с 2018-19 уч.годом</vt:lpstr>
      <vt:lpstr>Сравнительный анализ с ЛМР</vt:lpstr>
      <vt:lpstr>80 и более баллов</vt:lpstr>
      <vt:lpstr>Выводы и рекомендации</vt:lpstr>
      <vt:lpstr>Задачи на 2020-2021 учебный год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ЕГЭ за 2018-2019 учебный год поСОШ№4</dc:title>
  <dc:creator>Пользователь</dc:creator>
  <cp:lastModifiedBy>Галия Замиловна</cp:lastModifiedBy>
  <cp:revision>7</cp:revision>
  <dcterms:created xsi:type="dcterms:W3CDTF">2019-08-24T07:12:36Z</dcterms:created>
  <dcterms:modified xsi:type="dcterms:W3CDTF">2020-08-26T09:45:01Z</dcterms:modified>
</cp:coreProperties>
</file>